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7" r:id="rId6"/>
    <p:sldId id="278" r:id="rId7"/>
    <p:sldId id="282" r:id="rId8"/>
    <p:sldId id="272" r:id="rId9"/>
    <p:sldId id="259" r:id="rId10"/>
    <p:sldId id="276" r:id="rId11"/>
    <p:sldId id="274" r:id="rId12"/>
    <p:sldId id="275" r:id="rId13"/>
    <p:sldId id="281" r:id="rId14"/>
    <p:sldId id="279" r:id="rId15"/>
    <p:sldId id="28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WuCVenf+cl77ihFnHVzsQ==" hashData="A43lZJCbEp/wJgqGblvO0CcENP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3E007B-0B2B-4B67-A9AF-E092FDE27FB6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3B277E-8399-407F-9DFC-C01A0F6FF6BB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780108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tx1"/>
                </a:solidFill>
              </a:rPr>
              <a:t>¿Quién construye la Ruta de Mejora?</a:t>
            </a:r>
            <a:br>
              <a:rPr lang="es-MX" sz="3600" dirty="0" smtClean="0">
                <a:solidFill>
                  <a:schemeClr val="tx1"/>
                </a:solidFill>
              </a:rPr>
            </a:br>
            <a:r>
              <a:rPr lang="es-MX" sz="3600" dirty="0" smtClean="0">
                <a:solidFill>
                  <a:schemeClr val="tx1"/>
                </a:solidFill>
              </a:rPr>
              <a:t>Elementos para fortalecer al Consejo Técnico Escolar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35796" y="4725144"/>
            <a:ext cx="4044066" cy="1152128"/>
          </a:xfrm>
        </p:spPr>
        <p:txBody>
          <a:bodyPr/>
          <a:lstStyle/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Verano 2016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3716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Beto\Desktop\LOGOTIPOS\ENGRANDE.jpg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358900" cy="1067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4927240" y="6241884"/>
            <a:ext cx="404406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Mtro. Sergio Daniel Sánchez Vera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5" descr="LOGOTIPO CON SOMBRA BLANC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625" y="204351"/>
            <a:ext cx="1566479" cy="54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69" y="1151191"/>
            <a:ext cx="1644881" cy="1064974"/>
          </a:xfrm>
          <a:prstGeom prst="rect">
            <a:avLst/>
          </a:prstGeom>
        </p:spPr>
      </p:pic>
      <p:pic>
        <p:nvPicPr>
          <p:cNvPr id="10" name="9 Imagen" descr="Logo_CDMToluca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7" y="5552173"/>
            <a:ext cx="1411799" cy="985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70584"/>
            <a:ext cx="758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¿Qué desafíos plantea mejorar al Consejo Técnico Escolar?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556792"/>
            <a:ext cx="3744416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Que se base en una auténtica democracia que permita confiar en él. Modificar el estilo vertical y autoritario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69871" y="4581128"/>
            <a:ext cx="3744416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Aceptar los conflictos como parte de la vida institucional. Aprender a manejarlos para crear un ambiente de cordialidad</a:t>
            </a:r>
            <a:endParaRPr lang="es-MX" sz="2000" dirty="0"/>
          </a:p>
        </p:txBody>
      </p:sp>
      <p:pic>
        <p:nvPicPr>
          <p:cNvPr id="3074" name="Picture 2" descr="https://tse4.mm.bing.net/th?id=OIP.M03ecef2029af5d41897f4c8b8ec6583d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29" y="935315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1.mm.bing.net/th?id=OIP.M0eb81eec1372f7043597320ec0355e1a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70584"/>
            <a:ext cx="758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¿Qué desafíos plantea mejorar al Consejo Técnico Escolar?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556792"/>
            <a:ext cx="3744416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Lograr que la administración se ponga al servicio de la enseñanza (no al revés); apoyar a los más vulnerables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4573626"/>
            <a:ext cx="3744416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Romper el aislamiento. Aliarse con los padres de familia y otras organizaciones de la comunidad para la mejora.</a:t>
            </a:r>
            <a:endParaRPr lang="es-MX" sz="2000" dirty="0"/>
          </a:p>
        </p:txBody>
      </p:sp>
      <p:pic>
        <p:nvPicPr>
          <p:cNvPr id="4098" name="Picture 2" descr="https://tse2.mm.bing.net/th?id=OIP.Mb03cda2f1a21e8934bb51e21cca94ad6H0&amp;pid=15.1&amp;P=0&amp;w=173&amp;h=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55005"/>
            <a:ext cx="2880320" cy="286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1.mm.bing.net/th?id=OIP.M2f6d5a7b49f6c47efe191b2f22b95c0bo0&amp;pid=15.1&amp;P=0&amp;w=267&amp;h=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8676"/>
            <a:ext cx="326419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70584"/>
            <a:ext cx="758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¿Qué desafíos plantea mejorar al Consejo Técnico Escolar?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412776"/>
            <a:ext cx="3744416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Tener presente que los docentes, antes que profesionales, son personas con cargas emotivas y necesidades; preguntarnos el por qué de sus actitudes.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4284393"/>
            <a:ext cx="3744416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Promover la autonomía de los maestros reconociendo su capacidad para la elaboración de estrategias y métodos, no sólo su aplicación.</a:t>
            </a:r>
            <a:endParaRPr lang="es-MX" sz="2000" dirty="0"/>
          </a:p>
        </p:txBody>
      </p:sp>
      <p:pic>
        <p:nvPicPr>
          <p:cNvPr id="5122" name="Picture 2" descr="https://tse4.mm.bing.net/th?id=OIP.M348b2a4cdafdeb161d34f30fcbfdca76H0&amp;pid=15.1&amp;P=0&amp;w=282&amp;h=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074545"/>
            <a:ext cx="3384376" cy="259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4.mm.bing.net/th?id=OIP.Mdde2e09340704adafafe180253c11620o0&amp;pid=15.1&amp;P=0&amp;w=224&amp;h=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81" y="3818674"/>
            <a:ext cx="3162702" cy="256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70584"/>
            <a:ext cx="758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¿Qué desafíos plantea mejorar al Consejo Técnico Escolar?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268760"/>
            <a:ext cx="3744416" cy="2031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Que se perciba a la evaluación como un instrumento que les apoyará para perfeccionar su tarea; que los directores la conciban como un factor indispensable de la mejora institucional más que como mero requisito.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4284393"/>
            <a:ext cx="374441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Que se perciba a la evaluación como un equilibrio que está entre las posibilidades para la autonomía y el control burocrático.</a:t>
            </a:r>
            <a:endParaRPr lang="es-MX" dirty="0"/>
          </a:p>
        </p:txBody>
      </p:sp>
      <p:pic>
        <p:nvPicPr>
          <p:cNvPr id="1026" name="Picture 2" descr="La perfección no es alcanzable, pero si perseguimos la perfecció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4"/>
          <a:stretch/>
        </p:blipFill>
        <p:spPr bwMode="auto">
          <a:xfrm>
            <a:off x="4824164" y="1268760"/>
            <a:ext cx="3924300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4.mm.bing.net/th?id=OIP.M413385466ff7f3389ca308278561f6d3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2" y="3861048"/>
            <a:ext cx="2436862" cy="24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94703"/>
            <a:ext cx="7588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¿Qué podemos hacer para promover la participación de </a:t>
            </a:r>
            <a:r>
              <a:rPr lang="es-MX" sz="2800" i="1" dirty="0" smtClean="0">
                <a:solidFill>
                  <a:srgbClr val="FF0000"/>
                </a:solidFill>
              </a:rPr>
              <a:t>todos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los maestros?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220559"/>
            <a:ext cx="5256584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Que las pautas sean claras, los objetivos y tareas bien definidos. La persona debe poder responder: ¿qué esperan de mí? ¿en qué consiste lo que me piden?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635896" y="2721694"/>
            <a:ext cx="5256584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Plantear diversas posibilidades para colaborar. No todos “alzarán la mano”. Para ellos habrá que tener sugerencias de participación.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4028871"/>
            <a:ext cx="5256584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Invitar a </a:t>
            </a:r>
            <a:r>
              <a:rPr lang="es-MX" smtClean="0"/>
              <a:t>las personas </a:t>
            </a:r>
            <a:r>
              <a:rPr lang="es-MX" dirty="0" smtClean="0"/>
              <a:t>pasivas a integrarse a grupos u organizaciones ya establecidas y bien estructuradas. Las personas no desean integrarse a equipos que no están bien definidos.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635896" y="5589240"/>
            <a:ext cx="5256584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Brindar oportunidades a las personas pasivas para que propongan cambios a los equipos o sistemas vigentes.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48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94703"/>
            <a:ext cx="7588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¿Qué podemos hacer para promover la participación de </a:t>
            </a:r>
            <a:r>
              <a:rPr lang="es-MX" sz="2800" i="1" dirty="0" smtClean="0">
                <a:solidFill>
                  <a:srgbClr val="FF0000"/>
                </a:solidFill>
              </a:rPr>
              <a:t>todos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los maestros?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220559"/>
            <a:ext cx="5256584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Enfatizar la importancia que revisten las tareas que se encomiendan a las personas; hacer que se sientan parte de un proyecto común; hacerles saber que los alumnos son “de todos”.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635896" y="2721694"/>
            <a:ext cx="5256584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Estructurar el funcionamiento escolar de tal modo que todos sepan a quién deben “rendir cuentas” de su trabajo, permanentemente.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4005064"/>
            <a:ext cx="5472608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Buscar el lugar ideal para que las personas se sientan “cómodas” , “a gusto” con las tareas que deben de desempeñar, además de que sean importantes y creativas; que les permitan su crecimiento intelectual.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635896" y="5517232"/>
            <a:ext cx="5256584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Brindar oportunidades para que todos los docentes participen de todos los procesos de la escuela: planificación, selección, formación permanente</a:t>
            </a:r>
            <a:r>
              <a:rPr lang="es-MX" smtClean="0"/>
              <a:t>, etcétera.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23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76470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Book Antiqua" panose="02040602050305030304" pitchFamily="18" charset="0"/>
              </a:rPr>
              <a:t>“A </a:t>
            </a:r>
            <a:r>
              <a:rPr lang="es-MX" sz="2000" dirty="0">
                <a:latin typeface="Book Antiqua" panose="02040602050305030304" pitchFamily="18" charset="0"/>
              </a:rPr>
              <a:t>estas alturas todos declaramos, en el plano de los principios y teorías, que </a:t>
            </a:r>
            <a:r>
              <a:rPr lang="es-MX" sz="2000" dirty="0" smtClean="0">
                <a:latin typeface="Book Antiqua" panose="02040602050305030304" pitchFamily="18" charset="0"/>
              </a:rPr>
              <a:t>no estamos </a:t>
            </a:r>
            <a:r>
              <a:rPr lang="es-MX" sz="2000" dirty="0">
                <a:latin typeface="Book Antiqua" panose="02040602050305030304" pitchFamily="18" charset="0"/>
              </a:rPr>
              <a:t>de acuerdo con las concepciones burocráticas y tecno-científicas en educación. </a:t>
            </a:r>
            <a:r>
              <a:rPr lang="es-MX" sz="2000" dirty="0" smtClean="0">
                <a:latin typeface="Book Antiqua" panose="02040602050305030304" pitchFamily="18" charset="0"/>
              </a:rPr>
              <a:t>Sin embargo</a:t>
            </a:r>
            <a:r>
              <a:rPr lang="es-MX" sz="2000" dirty="0">
                <a:latin typeface="Book Antiqua" panose="02040602050305030304" pitchFamily="18" charset="0"/>
              </a:rPr>
              <a:t>, es mucho más discutible que los administradores, supervisores </a:t>
            </a:r>
            <a:r>
              <a:rPr lang="es-MX" sz="2000" dirty="0" smtClean="0">
                <a:latin typeface="Book Antiqua" panose="02040602050305030304" pitchFamily="18" charset="0"/>
              </a:rPr>
              <a:t>y directores hayan </a:t>
            </a:r>
            <a:r>
              <a:rPr lang="es-MX" sz="2000" dirty="0">
                <a:latin typeface="Book Antiqua" panose="02040602050305030304" pitchFamily="18" charset="0"/>
              </a:rPr>
              <a:t>erradicado igualmente de su concepción profesional y de su práctica los </a:t>
            </a:r>
            <a:r>
              <a:rPr lang="es-MX" sz="2000" dirty="0" smtClean="0">
                <a:latin typeface="Book Antiqua" panose="02040602050305030304" pitchFamily="18" charset="0"/>
              </a:rPr>
              <a:t>supuestos, modos </a:t>
            </a:r>
            <a:r>
              <a:rPr lang="es-MX" sz="2000" dirty="0">
                <a:latin typeface="Book Antiqua" panose="02040602050305030304" pitchFamily="18" charset="0"/>
              </a:rPr>
              <a:t>de hacer y valores propios de ese modelo teóricamente </a:t>
            </a:r>
            <a:r>
              <a:rPr lang="es-MX" sz="2000" dirty="0" smtClean="0">
                <a:latin typeface="Book Antiqua" panose="02040602050305030304" pitchFamily="18" charset="0"/>
              </a:rPr>
              <a:t>denostado.”</a:t>
            </a:r>
            <a:endParaRPr lang="es-MX" sz="2000" dirty="0">
              <a:latin typeface="Book Antiqua" panose="02040602050305030304" pitchFamily="18" charset="0"/>
            </a:endParaRPr>
          </a:p>
        </p:txBody>
      </p:sp>
      <p:pic>
        <p:nvPicPr>
          <p:cNvPr id="3076" name="Picture 4" descr="http://ts3.mm.bing.net/th?id=H.4972323179463398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7241"/>
            <a:ext cx="3096344" cy="323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116632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pee" pitchFamily="2" charset="0"/>
              </a:rPr>
              <a:t>Estado actual de la escuela y la dirección</a:t>
            </a:r>
            <a:endParaRPr lang="es-ES" sz="3600" b="1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pee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348750"/>
            <a:ext cx="43873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A pesar de una serie de reformas recientes en todos los órdenes, los métodos no han variado significativamente. Una cosa es la legalidad y otra la realidad.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Las escuela abordan las reformas por “obligación”, sin encontrar sentido, produciendo incomodidad, inquietud y confusión.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Los “cambios” derivan en trámites burocráticos, aumentando el trabajo de los profesores, generando frustración y descontento.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Las escuelas funcionan con base en rutinas establecidas que brindan seguridad a sus miembros. Cualquier intrusión en ellas es percibida como amenaza para statu quo.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No hay cambios significativos en ninguna dirección: ni de “arriba hacia abajo” ni de “abajo hacia arriba”.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Rara vez pueden combinar el papel de control con el de asesor-acompañante</a:t>
            </a:r>
            <a:endParaRPr lang="es-MX" sz="1400" dirty="0" smtClean="0"/>
          </a:p>
        </p:txBody>
      </p:sp>
      <p:pic>
        <p:nvPicPr>
          <p:cNvPr id="1030" name="Picture 6" descr="http://ts1.mm.bing.net/th?id=H.4598579478070888&amp;pid=15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/>
          <a:stretch/>
        </p:blipFill>
        <p:spPr bwMode="auto">
          <a:xfrm>
            <a:off x="4767465" y="747015"/>
            <a:ext cx="4149583" cy="246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566886" y="3333909"/>
            <a:ext cx="439760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Manejan el </a:t>
            </a:r>
            <a:r>
              <a:rPr lang="es-MX" sz="1400" i="1" dirty="0" smtClean="0"/>
              <a:t>imperativo legal</a:t>
            </a:r>
            <a:r>
              <a:rPr lang="es-MX" sz="1400" dirty="0" smtClean="0"/>
              <a:t> planteándolo como una obligación de profesores y escuelas, siendo </a:t>
            </a:r>
            <a:r>
              <a:rPr lang="es-MX" sz="1400" i="1" dirty="0" smtClean="0"/>
              <a:t>mensajeros o defensores </a:t>
            </a:r>
            <a:r>
              <a:rPr lang="es-MX" sz="1400" dirty="0" smtClean="0"/>
              <a:t>de las reformas.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Hacen propia la facultad de “dictar” las formas y contenidos de la innovación, obstaculizando que los profesores desarrollen su poder de aprendizaje y definición.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L</a:t>
            </a:r>
            <a:r>
              <a:rPr lang="es-MX" sz="1400" dirty="0" smtClean="0"/>
              <a:t>os </a:t>
            </a:r>
            <a:r>
              <a:rPr lang="es-MX" sz="1400" dirty="0"/>
              <a:t>procesos de </a:t>
            </a:r>
            <a:r>
              <a:rPr lang="es-MX" sz="1400" dirty="0" smtClean="0"/>
              <a:t>dirección centrados </a:t>
            </a:r>
            <a:r>
              <a:rPr lang="es-MX" sz="1400" dirty="0"/>
              <a:t>únicamente en el control </a:t>
            </a:r>
            <a:r>
              <a:rPr lang="es-MX" sz="1400" dirty="0" smtClean="0"/>
              <a:t>del cumplimiento </a:t>
            </a:r>
            <a:r>
              <a:rPr lang="es-MX" sz="1400" dirty="0"/>
              <a:t>de las normas son poco eficaces, </a:t>
            </a:r>
            <a:r>
              <a:rPr lang="es-MX" sz="1400" dirty="0" err="1"/>
              <a:t>desprofesionalizadores</a:t>
            </a:r>
            <a:r>
              <a:rPr lang="es-MX" sz="1400" dirty="0"/>
              <a:t> y no conducen a </a:t>
            </a:r>
            <a:r>
              <a:rPr lang="es-MX" sz="1400" dirty="0" smtClean="0"/>
              <a:t>la mejora </a:t>
            </a:r>
            <a:r>
              <a:rPr lang="es-MX" sz="1400" dirty="0"/>
              <a:t>de </a:t>
            </a:r>
            <a:r>
              <a:rPr lang="es-MX" sz="1400" dirty="0" smtClean="0"/>
              <a:t>las escuelas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4940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22057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Algunas razones por las cuales no funcionan los CTE y sus Rutas de Mejora</a:t>
            </a:r>
            <a:endParaRPr lang="es-MX" sz="2000" dirty="0"/>
          </a:p>
        </p:txBody>
      </p:sp>
      <p:sp>
        <p:nvSpPr>
          <p:cNvPr id="4" name="3 Rectángulo"/>
          <p:cNvSpPr/>
          <p:nvPr/>
        </p:nvSpPr>
        <p:spPr>
          <a:xfrm>
            <a:off x="0" y="1812886"/>
            <a:ext cx="30171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ÁMBITO DE LOS</a:t>
            </a:r>
          </a:p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Objetivos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038128" y="763833"/>
            <a:ext cx="648072" cy="309634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14724" y="908720"/>
            <a:ext cx="524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Están definidos en forma vaga o imprecisa</a:t>
            </a:r>
            <a:endParaRPr lang="es-MX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16410" y="141277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No son compartidos por todos</a:t>
            </a:r>
            <a:endParaRPr lang="es-MX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16410" y="1916832"/>
            <a:ext cx="524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Cada quien los interpreta según sus creencias</a:t>
            </a:r>
            <a:endParaRPr lang="es-MX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16410" y="2450505"/>
            <a:ext cx="54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poco viables de acuerdo a los recursos disponibles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16410" y="292494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Son utópicos</a:t>
            </a:r>
            <a:endParaRPr lang="es-MX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745738" y="338893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Están alejados de la práctica real</a:t>
            </a:r>
            <a:endParaRPr lang="es-MX" sz="2000" dirty="0"/>
          </a:p>
        </p:txBody>
      </p:sp>
      <p:pic>
        <p:nvPicPr>
          <p:cNvPr id="3078" name="Picture 6" descr="https://tse1.mm.bing.net/th?id=OIP.Mc9513b78136a1a274ab39ebaa5b4906eo0&amp;pid=15.1&amp;P=0&amp;w=223&amp;h=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55" y="3961210"/>
            <a:ext cx="3690329" cy="27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7636" y="1700808"/>
            <a:ext cx="31694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Relaciones</a:t>
            </a:r>
          </a:p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interpersonales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038128" y="763833"/>
            <a:ext cx="648072" cy="273717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14724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Hay desconfianza en el colectivo</a:t>
            </a:r>
            <a:endParaRPr lang="es-MX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16410" y="1412776"/>
            <a:ext cx="503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Se rechaza la crítica; nadie tiene razón</a:t>
            </a:r>
            <a:endParaRPr lang="es-MX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16410" y="1916832"/>
            <a:ext cx="582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 se concibe la escuela como espacio de aprendizaje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16410" y="2450505"/>
            <a:ext cx="438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 es lugar para expresar sentimientos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16410" y="2924944"/>
            <a:ext cx="460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No hay empatía por la realidad ajena</a:t>
            </a:r>
            <a:endParaRPr lang="es-MX" sz="2000" dirty="0"/>
          </a:p>
        </p:txBody>
      </p:sp>
      <p:pic>
        <p:nvPicPr>
          <p:cNvPr id="7170" name="Picture 2" descr="https://tse3.mm.bing.net/th?id=OIP.M60855f6dfcab2d591d1773d821fa30d5o0&amp;pid=15.1&amp;P=0&amp;w=158&amp;h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9303"/>
            <a:ext cx="3384376" cy="32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7504" y="22057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Algunas razones por las cuales no funcionan los CTE y sus Rutas de Mejora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805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tse3.mm.bing.net/th?id=OIP.Me5dcdee7b2a6d50dfbac561ad388d801H0&amp;pid=15.1&amp;P=0&amp;w=241&amp;h=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5" y="3872960"/>
            <a:ext cx="3817050" cy="29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8160" y="2132856"/>
            <a:ext cx="25834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Sobre la</a:t>
            </a:r>
          </a:p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METODOLOGÍA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038128" y="763833"/>
            <a:ext cx="648072" cy="367327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14724" y="908720"/>
            <a:ext cx="524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No se decide por consenso sino “votaciones”</a:t>
            </a:r>
            <a:endParaRPr lang="es-MX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16410" y="1412776"/>
            <a:ext cx="510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Se rechaza o ignora a quienes opinan distinto</a:t>
            </a:r>
            <a:endParaRPr lang="es-MX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16410" y="191683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No se planifica, se improvisa</a:t>
            </a:r>
            <a:endParaRPr lang="es-MX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16410" y="2450505"/>
            <a:ext cx="438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 hay control de los acuerdos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16410" y="2924944"/>
            <a:ext cx="460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No se cumplen los compromisos</a:t>
            </a:r>
            <a:endParaRPr lang="es-MX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716410" y="3429000"/>
            <a:ext cx="553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Los roles son invariables, siempre hacen lo mismo</a:t>
            </a:r>
            <a:endParaRPr lang="es-MX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727846" y="3892986"/>
            <a:ext cx="460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Los equipos son siempre los mismos</a:t>
            </a:r>
            <a:endParaRPr lang="es-MX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7504" y="22057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Algunas razones por las cuales no funcionan los CTE y sus Rutas de Mejora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1155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107504" y="22057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Algunas razones por las cuales no funcionan los CTE y sus Rutas de Mejora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168410" y="1772816"/>
            <a:ext cx="6984776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“…el </a:t>
            </a:r>
            <a:r>
              <a:rPr lang="es-MX" sz="2000" dirty="0"/>
              <a:t>problema es que, mientras se quiere mejorar todo el centro escolar, se está trabajando sólo con algunas partes, lo que provoca un cierto fenómeno de “ilusión” de dirigirse a la organización global. Demandar un enfoque de todo el centro escolar y trabajar fundamentalmente en las relaciones del profesorado puede ser una c</a:t>
            </a:r>
            <a:r>
              <a:rPr lang="es-MX" sz="2000" i="1" dirty="0"/>
              <a:t>ondición necesaria, pero no suficiente para la mejora escolar</a:t>
            </a:r>
            <a:r>
              <a:rPr lang="es-MX" sz="2000" dirty="0"/>
              <a:t>. Se precisa, entonces, una comprensión más profunda de la naturaleza de la escuela y de las estrategias específicas para su mejora</a:t>
            </a:r>
            <a:r>
              <a:rPr lang="es-MX" sz="2000" dirty="0" smtClean="0"/>
              <a:t>.”</a:t>
            </a:r>
          </a:p>
          <a:p>
            <a:pPr algn="r"/>
            <a:r>
              <a:rPr lang="es-MX" sz="2000" i="1" dirty="0"/>
              <a:t>Antonio Bolívar</a:t>
            </a:r>
          </a:p>
        </p:txBody>
      </p:sp>
    </p:spTree>
    <p:extLst>
      <p:ext uri="{BB962C8B-B14F-4D97-AF65-F5344CB8AC3E}">
        <p14:creationId xmlns:p14="http://schemas.microsoft.com/office/powerpoint/2010/main" val="29603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196752"/>
            <a:ext cx="3960441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Los directores que controlan todas las decisiones, que prefieren culpar antes que elogiar, que sólo ven problemas donde otros ven posibilidades, son directores que generan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docentes frustrados y desalentados</a:t>
            </a:r>
            <a:endParaRPr lang="es-MX" sz="2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tse4.mm.bing.net/th?id=OIP.Mf462ba69ced4b4cd8f7c864651c0ce59H0&amp;pid=15.1&amp;P=0&amp;w=195&amp;h=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03" y="2996952"/>
            <a:ext cx="3824981" cy="30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22057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Algunas razones por las cuales no funcionan los CTE y sus Rutas de Mejora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532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70584"/>
            <a:ext cx="773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¿Cuál es la intención de mejorar al Consejo Técnico Escolar?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9428" y="1052736"/>
            <a:ext cx="7190720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Mejorar las prácticas de enseñanza. No se trata de  implementar soluciones externas. Lo que se necesita es </a:t>
            </a:r>
            <a:r>
              <a:rPr lang="es-MX" sz="2200" i="1" dirty="0" smtClean="0">
                <a:solidFill>
                  <a:srgbClr val="FF0000"/>
                </a:solidFill>
              </a:rPr>
              <a:t>comprometer activamente a los profesores</a:t>
            </a:r>
            <a:r>
              <a:rPr lang="es-MX" sz="2000" dirty="0" smtClean="0"/>
              <a:t>, </a:t>
            </a:r>
            <a:r>
              <a:rPr lang="es-MX" sz="2200" i="1" dirty="0">
                <a:solidFill>
                  <a:srgbClr val="FF0000"/>
                </a:solidFill>
              </a:rPr>
              <a:t>rediseñar el contexto </a:t>
            </a:r>
            <a:r>
              <a:rPr lang="es-MX" sz="2000" dirty="0" smtClean="0"/>
              <a:t>en el que trabajan para que puedan </a:t>
            </a:r>
            <a:r>
              <a:rPr lang="es-MX" sz="2200" i="1" dirty="0">
                <a:solidFill>
                  <a:srgbClr val="FF0000"/>
                </a:solidFill>
              </a:rPr>
              <a:t>generar conocimiento</a:t>
            </a:r>
            <a:r>
              <a:rPr lang="es-MX" sz="2000" dirty="0" smtClean="0"/>
              <a:t>, extenderlo y mejorar la acción educativa de </a:t>
            </a:r>
            <a:r>
              <a:rPr lang="es-MX" sz="2200" i="1" dirty="0">
                <a:solidFill>
                  <a:srgbClr val="FF0000"/>
                </a:solidFill>
              </a:rPr>
              <a:t>todos</a:t>
            </a:r>
            <a:r>
              <a:rPr lang="es-MX" sz="2000" dirty="0" smtClean="0"/>
              <a:t> los maestros</a:t>
            </a:r>
            <a:endParaRPr lang="es-MX" sz="2000" dirty="0"/>
          </a:p>
        </p:txBody>
      </p:sp>
      <p:pic>
        <p:nvPicPr>
          <p:cNvPr id="2050" name="Picture 2" descr="https://tse3.mm.bing.net/th?id=OIP.M9501110a284728db8f327aeabb070e7bH0&amp;pid=15.1&amp;P=0&amp;w=303&amp;h=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44" y="3212976"/>
            <a:ext cx="4464496" cy="29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tividad 2.1 Guía para elaborar la RMA">
  <a:themeElements>
    <a:clrScheme name="Personalizado 2">
      <a:dk1>
        <a:sysClr val="windowText" lastClr="000000"/>
      </a:dk1>
      <a:lt1>
        <a:sysClr val="window" lastClr="FFFFFF"/>
      </a:lt1>
      <a:dk2>
        <a:srgbClr val="3E3D2D"/>
      </a:dk2>
      <a:lt2>
        <a:srgbClr val="DFFF82"/>
      </a:lt2>
      <a:accent1>
        <a:srgbClr val="CFFF43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Actividad 2.1 Guía para elaborar la RMA</Template>
  <TotalTime>405</TotalTime>
  <Words>1167</Words>
  <Application>Microsoft Office PowerPoint</Application>
  <PresentationFormat>Presentación en pantalla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Actividad 2.1 Guía para elaborar la RMA</vt:lpstr>
      <vt:lpstr>¿Quién construye la Ruta de Mejora? Elementos para fortalecer al Consejo Técnico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construye la Ruta de Mejora? Elementos para fortalecer al Consejo Técnico Escolar</dc:title>
  <dc:creator>user</dc:creator>
  <cp:lastModifiedBy>user</cp:lastModifiedBy>
  <cp:revision>19</cp:revision>
  <dcterms:created xsi:type="dcterms:W3CDTF">2016-06-07T17:58:30Z</dcterms:created>
  <dcterms:modified xsi:type="dcterms:W3CDTF">2016-06-22T19:48:43Z</dcterms:modified>
</cp:coreProperties>
</file>